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81" r:id="rId3"/>
    <p:sldId id="284" r:id="rId4"/>
    <p:sldId id="285" r:id="rId5"/>
    <p:sldId id="286" r:id="rId6"/>
    <p:sldId id="313" r:id="rId7"/>
    <p:sldId id="316" r:id="rId8"/>
    <p:sldId id="403" r:id="rId9"/>
    <p:sldId id="319" r:id="rId10"/>
    <p:sldId id="320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321" r:id="rId21"/>
    <p:sldId id="322" r:id="rId22"/>
    <p:sldId id="323" r:id="rId23"/>
    <p:sldId id="325" r:id="rId24"/>
    <p:sldId id="326" r:id="rId25"/>
    <p:sldId id="404" r:id="rId26"/>
    <p:sldId id="405" r:id="rId27"/>
    <p:sldId id="406" r:id="rId28"/>
    <p:sldId id="452" r:id="rId29"/>
    <p:sldId id="409" r:id="rId30"/>
    <p:sldId id="341" r:id="rId31"/>
    <p:sldId id="340" r:id="rId32"/>
    <p:sldId id="342" r:id="rId33"/>
    <p:sldId id="343" r:id="rId34"/>
    <p:sldId id="301" r:id="rId35"/>
    <p:sldId id="457" r:id="rId36"/>
    <p:sldId id="298" r:id="rId37"/>
    <p:sldId id="397" r:id="rId38"/>
    <p:sldId id="387" r:id="rId39"/>
    <p:sldId id="419" r:id="rId40"/>
    <p:sldId id="453" r:id="rId41"/>
    <p:sldId id="454" r:id="rId42"/>
    <p:sldId id="455" r:id="rId43"/>
    <p:sldId id="346" r:id="rId44"/>
    <p:sldId id="429" r:id="rId45"/>
    <p:sldId id="430" r:id="rId46"/>
    <p:sldId id="426" r:id="rId47"/>
    <p:sldId id="427" r:id="rId48"/>
    <p:sldId id="299" r:id="rId49"/>
    <p:sldId id="420" r:id="rId50"/>
    <p:sldId id="300" r:id="rId51"/>
    <p:sldId id="421" r:id="rId52"/>
    <p:sldId id="423" r:id="rId53"/>
    <p:sldId id="424" r:id="rId54"/>
    <p:sldId id="425" r:id="rId55"/>
    <p:sldId id="395" r:id="rId56"/>
    <p:sldId id="436" r:id="rId57"/>
    <p:sldId id="434" r:id="rId58"/>
    <p:sldId id="350" r:id="rId59"/>
    <p:sldId id="459" r:id="rId60"/>
    <p:sldId id="433" r:id="rId61"/>
    <p:sldId id="458" r:id="rId62"/>
    <p:sldId id="391" r:id="rId63"/>
    <p:sldId id="336" r:id="rId64"/>
    <p:sldId id="437" r:id="rId65"/>
    <p:sldId id="438" r:id="rId66"/>
    <p:sldId id="441" r:id="rId67"/>
    <p:sldId id="476" r:id="rId68"/>
    <p:sldId id="337" r:id="rId69"/>
    <p:sldId id="47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C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86433" autoAdjust="0"/>
  </p:normalViewPr>
  <p:slideViewPr>
    <p:cSldViewPr>
      <p:cViewPr varScale="1">
        <p:scale>
          <a:sx n="134" d="100"/>
          <a:sy n="134" d="100"/>
        </p:scale>
        <p:origin x="-94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2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97BC0CA-8A6C-407C-8F20-382C9E7DFB1A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AEDECC60-418D-44DC-9E6D-4C87DFB0505F}" type="presOf" srcId="{B5E039F1-BBD9-49CA-AED0-167893AD4C2D}" destId="{AA9D5778-9E54-41DB-BF3A-44486A11C64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66B5C3D-C851-44F2-9ECF-9947A8D987B6}" type="presOf" srcId="{3E4F9D75-D5D8-4314-ACBD-27833A7F9B37}" destId="{0F528374-3DE1-4486-B71C-82DC73192314}" srcOrd="0" destOrd="0" presId="urn:microsoft.com/office/officeart/2005/8/layout/matrix3"/>
    <dgm:cxn modelId="{2E292EFE-6D90-4AF9-9921-F6CE5442B20B}" type="presOf" srcId="{1439D559-D189-4FF1-A4FB-F22A15A268D1}" destId="{B6C28692-8BAE-4E06-A3BE-9AAFCCA84D47}" srcOrd="0" destOrd="0" presId="urn:microsoft.com/office/officeart/2005/8/layout/matrix3"/>
    <dgm:cxn modelId="{D36FCAF9-A40F-4BF7-960A-0E4EB2293DC9}" type="presOf" srcId="{D1EB14A3-E50B-4C6B-8B85-FC2F1AA58ED5}" destId="{ECAE1A64-3C26-4CD0-8055-16154FF0361B}" srcOrd="0" destOrd="0" presId="urn:microsoft.com/office/officeart/2005/8/layout/matrix3"/>
    <dgm:cxn modelId="{A0704107-1CB2-424A-9776-D38EE5919915}" type="presParOf" srcId="{0F528374-3DE1-4486-B71C-82DC73192314}" destId="{7476B03F-5A87-4E08-A32E-D8B9821AFAB6}" srcOrd="0" destOrd="0" presId="urn:microsoft.com/office/officeart/2005/8/layout/matrix3"/>
    <dgm:cxn modelId="{FBB56BA9-F072-4EA0-8853-3A07643F0419}" type="presParOf" srcId="{0F528374-3DE1-4486-B71C-82DC73192314}" destId="{ECAE1A64-3C26-4CD0-8055-16154FF0361B}" srcOrd="1" destOrd="0" presId="urn:microsoft.com/office/officeart/2005/8/layout/matrix3"/>
    <dgm:cxn modelId="{6B699C5D-96BF-4B6E-AD04-80EFEAA124CD}" type="presParOf" srcId="{0F528374-3DE1-4486-B71C-82DC73192314}" destId="{AA9D5778-9E54-41DB-BF3A-44486A11C644}" srcOrd="2" destOrd="0" presId="urn:microsoft.com/office/officeart/2005/8/layout/matrix3"/>
    <dgm:cxn modelId="{63F800A4-9975-4679-81BD-85E6D1679AA1}" type="presParOf" srcId="{0F528374-3DE1-4486-B71C-82DC73192314}" destId="{B6C28692-8BAE-4E06-A3BE-9AAFCCA84D47}" srcOrd="3" destOrd="0" presId="urn:microsoft.com/office/officeart/2005/8/layout/matrix3"/>
    <dgm:cxn modelId="{4B94CBD7-EAED-41BA-8EE3-D0C0E8D36284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1BF9CF8-8EF9-4AAF-A6BF-3E7D82FEF75C}" type="presOf" srcId="{1439D559-D189-4FF1-A4FB-F22A15A268D1}" destId="{B6C28692-8BAE-4E06-A3BE-9AAFCCA84D47}" srcOrd="0" destOrd="0" presId="urn:microsoft.com/office/officeart/2005/8/layout/matrix3"/>
    <dgm:cxn modelId="{98A585B1-EBA8-4889-ABE6-B938BB8F6AF7}" type="presOf" srcId="{B5E039F1-BBD9-49CA-AED0-167893AD4C2D}" destId="{AA9D5778-9E54-41DB-BF3A-44486A11C644}" srcOrd="0" destOrd="0" presId="urn:microsoft.com/office/officeart/2005/8/layout/matrix3"/>
    <dgm:cxn modelId="{A08BD551-CEDD-4F5D-AC51-F2628D6A9C61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151167C-2D58-4DFE-9CA8-CA73F902B562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16116E37-3EA6-4095-A597-F3B2A427077B}" type="presOf" srcId="{3E4F9D75-D5D8-4314-ACBD-27833A7F9B37}" destId="{0F528374-3DE1-4486-B71C-82DC73192314}" srcOrd="0" destOrd="0" presId="urn:microsoft.com/office/officeart/2005/8/layout/matrix3"/>
    <dgm:cxn modelId="{DF7B5636-EFBF-4629-9BB2-7D208B23BD85}" type="presParOf" srcId="{0F528374-3DE1-4486-B71C-82DC73192314}" destId="{7476B03F-5A87-4E08-A32E-D8B9821AFAB6}" srcOrd="0" destOrd="0" presId="urn:microsoft.com/office/officeart/2005/8/layout/matrix3"/>
    <dgm:cxn modelId="{8176D0A0-28A1-460B-9EF2-C6565E95CF47}" type="presParOf" srcId="{0F528374-3DE1-4486-B71C-82DC73192314}" destId="{ECAE1A64-3C26-4CD0-8055-16154FF0361B}" srcOrd="1" destOrd="0" presId="urn:microsoft.com/office/officeart/2005/8/layout/matrix3"/>
    <dgm:cxn modelId="{8F2EE167-BD1B-4DAA-8846-69632305A677}" type="presParOf" srcId="{0F528374-3DE1-4486-B71C-82DC73192314}" destId="{AA9D5778-9E54-41DB-BF3A-44486A11C644}" srcOrd="2" destOrd="0" presId="urn:microsoft.com/office/officeart/2005/8/layout/matrix3"/>
    <dgm:cxn modelId="{A4E95C99-46C0-45A7-AF2B-9BCC0253BFCA}" type="presParOf" srcId="{0F528374-3DE1-4486-B71C-82DC73192314}" destId="{B6C28692-8BAE-4E06-A3BE-9AAFCCA84D47}" srcOrd="3" destOrd="0" presId="urn:microsoft.com/office/officeart/2005/8/layout/matrix3"/>
    <dgm:cxn modelId="{9C037DD7-2401-4B07-90F5-93E078C5959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Messages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23/02/2015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 isn’t necessarily physical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1235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about SOA discovery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01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for gender is wrong . . 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0327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 </a:t>
            </a:r>
            <a:r>
              <a:rPr lang="en-US" dirty="0" err="1" smtClean="0"/>
              <a:t>ballmer</a:t>
            </a:r>
            <a:r>
              <a:rPr lang="en-US" dirty="0" smtClean="0"/>
              <a:t> – It’s all about the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525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Recipient must be able</a:t>
            </a:r>
            <a:r>
              <a:rPr lang="en-US" baseline="0" dirty="0" smtClean="0"/>
              <a:t> to know about these in the instance</a:t>
            </a:r>
            <a:endParaRPr lang="en-US" dirty="0" smtClean="0"/>
          </a:p>
          <a:p>
            <a:r>
              <a:rPr lang="en-US" dirty="0" smtClean="0"/>
              <a:t>Avoid modifier extensions -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864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to support XML – is can be </a:t>
            </a:r>
            <a:r>
              <a:rPr lang="en-US" dirty="0" err="1" smtClean="0"/>
              <a:t>json</a:t>
            </a:r>
            <a:r>
              <a:rPr lang="en-US" baseline="0" dirty="0" smtClean="0"/>
              <a:t>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390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Extensions and profiles</a:t>
            </a:r>
            <a:r>
              <a:rPr lang="en-US" baseline="0" dirty="0" smtClean="0"/>
              <a:t> are a big part of spec – Wednesday Q2 for specific session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3286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Disagreement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Average cost of existence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Examples</a:t>
            </a:r>
          </a:p>
          <a:p>
            <a:r>
              <a:rPr lang="en-US" altLang="en-US" smtClean="0">
                <a:latin typeface="Arial" pitchFamily="34" charset="0"/>
                <a:ea typeface="MS PGothic" pitchFamily="34" charset="-128"/>
              </a:rPr>
              <a:t>Qualifications – not quite true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74E42ED-D1B6-4B27-893F-B8F0E1D2D78E}" type="slidenum">
              <a:rPr lang="en-US" altLang="en-US" smtClean="0">
                <a:latin typeface="Calibri" pitchFamily="34" charset="0"/>
              </a:rPr>
              <a:pPr eaLnBrk="1" hangingPunct="1"/>
              <a:t>18</a:t>
            </a:fld>
            <a:endParaRPr lang="en-US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7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integration do you need? Nx2 – twice what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4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 smtClean="0"/>
              <a:t>2015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864096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B28E9D-3CEE-486F-A206-EFE1C8FEDB35}" type="datetimeFigureOut">
              <a:rPr lang="en-AU" smtClean="0"/>
              <a:t>23/02/2015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14A9B2-8410-4030-A3B7-DB3540CCBA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35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2014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ealthintersections.com.au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hl7.org/index.php?title=Publicly_Available_FHIR_Servers_for_testing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37signals/highrise-api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For CMS</a:t>
            </a:r>
          </a:p>
          <a:p>
            <a:r>
              <a:rPr lang="en-AU" dirty="0" smtClean="0"/>
              <a:t>Grahame Grieve</a:t>
            </a:r>
          </a:p>
          <a:p>
            <a:r>
              <a:rPr lang="en-AU" dirty="0" smtClean="0"/>
              <a:t>Feb</a:t>
            </a:r>
            <a:r>
              <a:rPr lang="en-AU" dirty="0"/>
              <a:t> </a:t>
            </a:r>
            <a:r>
              <a:rPr lang="en-AU" dirty="0" smtClean="0"/>
              <a:t>23, 2014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FHIR is platform for </a:t>
            </a:r>
            <a:r>
              <a:rPr lang="en-US" b="1" dirty="0" smtClean="0"/>
              <a:t>innovation</a:t>
            </a:r>
          </a:p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Problems we face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No central authorities</a:t>
            </a:r>
          </a:p>
          <a:p>
            <a:r>
              <a:rPr lang="en-AU" dirty="0" smtClean="0"/>
              <a:t>Permutation of biological and sociological complexity</a:t>
            </a:r>
          </a:p>
          <a:p>
            <a:r>
              <a:rPr lang="en-AU" dirty="0"/>
              <a:t>Fractal use cases</a:t>
            </a:r>
          </a:p>
          <a:p>
            <a:r>
              <a:rPr lang="en-AU" dirty="0" smtClean="0"/>
              <a:t>Economics favours </a:t>
            </a:r>
            <a:r>
              <a:rPr lang="en-AU" dirty="0" err="1" smtClean="0"/>
              <a:t>balkinization</a:t>
            </a:r>
            <a:endParaRPr lang="en-AU" dirty="0" smtClean="0"/>
          </a:p>
          <a:p>
            <a:r>
              <a:rPr lang="en-AU" dirty="0" smtClean="0"/>
              <a:t>Externalizing complexity</a:t>
            </a:r>
          </a:p>
          <a:p>
            <a:r>
              <a:rPr lang="en-AU" dirty="0" smtClean="0"/>
              <a:t>Much confusion about the problem</a:t>
            </a:r>
          </a:p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90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isplaying 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" y="160338"/>
            <a:ext cx="2971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1980"/>
            <a:ext cx="41052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5" y="3140968"/>
            <a:ext cx="3962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mail.google.com/mail/u/0/?ui=2&amp;ik=df5e79b1cb&amp;view=fimg&amp;th=14b7422cc0bb2b66&amp;attid=0.2&amp;disp=emb&amp;attbid=ANGjdJ93oFseKn8wZ08GEqCQKIUXKlWUG76UVJtb2SR7ojl-AyOUEX4iEWLoep6XJUqVLFIX06cJsqf9P7w1sj1ReVdQYZEVv48cFcHkFxPFqpWQjJxvbT5SgcNIyO0&amp;sz=w1202-h264&amp;ats=1424113305097&amp;rm=14b7422cc0bb2b66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https://mail.google.com/mail/u/0/?ui=2&amp;ik=df5e79b1cb&amp;view=fimg&amp;th=14b7422cc0bb2b66&amp;attid=0.2&amp;disp=emb&amp;attbid=ANGjdJ93oFseKn8wZ08GEqCQKIUXKlWUG76UVJtb2SR7ojl-AyOUEX4iEWLoep6XJUqVLFIX06cJsqf9P7w1sj1ReVdQYZEVv48cFcHkFxPFqpWQjJxvbT5SgcNIyO0&amp;sz=w1202-h264&amp;ats=1424113305097&amp;rm=14b7422cc0bb2b66&amp;zw&amp;atsh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62" y="4816574"/>
            <a:ext cx="4413107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2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Figure 4.2 - After: Glancing at the List – A design that brings key details to the Fore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2"/>
            <a:ext cx="7416824" cy="40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9" y="2276872"/>
            <a:ext cx="41052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13" y="153988"/>
            <a:ext cx="9725026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/>
              <a:t>Sources of Complexity</a:t>
            </a:r>
            <a:endParaRPr lang="en-AU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smtClean="0">
                <a:ea typeface="MS PGothic" pitchFamily="34" charset="-128"/>
              </a:rPr>
              <a:t>Inherent in problem &amp; description</a:t>
            </a:r>
          </a:p>
          <a:p>
            <a:endParaRPr lang="en-US" altLang="en-US" sz="3200" smtClean="0">
              <a:ea typeface="MS PGothic" pitchFamily="34" charset="-128"/>
            </a:endParaRPr>
          </a:p>
          <a:p>
            <a:r>
              <a:rPr lang="en-US" altLang="en-US" sz="3200" smtClean="0">
                <a:ea typeface="MS PGothic" pitchFamily="34" charset="-128"/>
              </a:rPr>
              <a:t>business variability between instances</a:t>
            </a:r>
            <a:br>
              <a:rPr lang="en-US" altLang="en-US" sz="3200" smtClean="0">
                <a:ea typeface="MS PGothic" pitchFamily="34" charset="-128"/>
              </a:rPr>
            </a:br>
            <a:endParaRPr lang="en-US" altLang="en-US" sz="3200" smtClean="0">
              <a:ea typeface="MS PGothic" pitchFamily="34" charset="-128"/>
            </a:endParaRPr>
          </a:p>
          <a:p>
            <a:r>
              <a:rPr lang="en-US" altLang="en-US" sz="3200" smtClean="0">
                <a:ea typeface="MS PGothic" pitchFamily="34" charset="-128"/>
              </a:rPr>
              <a:t>incompetence / inappropriate solutions</a:t>
            </a:r>
            <a:endParaRPr lang="en-AU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36673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/>
              <a:t>Complexity Model</a:t>
            </a:r>
            <a:endParaRPr lang="en-AU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1752600"/>
            <a:ext cx="0" cy="41910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43000" y="5943600"/>
            <a:ext cx="66294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9"/>
          <p:cNvSpPr txBox="1">
            <a:spLocks noChangeArrowheads="1"/>
          </p:cNvSpPr>
          <p:nvPr/>
        </p:nvSpPr>
        <p:spPr bwMode="auto">
          <a:xfrm rot="-5400000">
            <a:off x="-459581" y="3586956"/>
            <a:ext cx="23558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/>
              <a:t>Difficulty (log)</a:t>
            </a:r>
          </a:p>
        </p:txBody>
      </p:sp>
      <p:sp>
        <p:nvSpPr>
          <p:cNvPr id="29702" name="TextBox 10"/>
          <p:cNvSpPr txBox="1">
            <a:spLocks noChangeArrowheads="1"/>
          </p:cNvSpPr>
          <p:nvPr/>
        </p:nvSpPr>
        <p:spPr bwMode="auto">
          <a:xfrm>
            <a:off x="2590800" y="60960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/>
              <a:t>Semantic Depth</a:t>
            </a:r>
          </a:p>
        </p:txBody>
      </p:sp>
      <p:sp>
        <p:nvSpPr>
          <p:cNvPr id="12" name="Oval 11"/>
          <p:cNvSpPr/>
          <p:nvPr/>
        </p:nvSpPr>
        <p:spPr>
          <a:xfrm>
            <a:off x="1295400" y="4991100"/>
            <a:ext cx="1219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HTTP / HTML</a:t>
            </a:r>
          </a:p>
        </p:txBody>
      </p:sp>
      <p:sp>
        <p:nvSpPr>
          <p:cNvPr id="13" name="Oval 12"/>
          <p:cNvSpPr/>
          <p:nvPr/>
        </p:nvSpPr>
        <p:spPr>
          <a:xfrm>
            <a:off x="1600200" y="360045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XML</a:t>
            </a:r>
          </a:p>
        </p:txBody>
      </p:sp>
      <p:sp>
        <p:nvSpPr>
          <p:cNvPr id="14" name="Oval 13"/>
          <p:cNvSpPr/>
          <p:nvPr/>
        </p:nvSpPr>
        <p:spPr>
          <a:xfrm>
            <a:off x="1905000" y="2438400"/>
            <a:ext cx="914400" cy="563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WS</a:t>
            </a:r>
          </a:p>
        </p:txBody>
      </p:sp>
      <p:sp>
        <p:nvSpPr>
          <p:cNvPr id="15" name="Oval 14"/>
          <p:cNvSpPr/>
          <p:nvPr/>
        </p:nvSpPr>
        <p:spPr>
          <a:xfrm>
            <a:off x="3657600" y="4572000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HL7 v2</a:t>
            </a:r>
          </a:p>
        </p:txBody>
      </p:sp>
      <p:sp>
        <p:nvSpPr>
          <p:cNvPr id="16" name="Oval 15"/>
          <p:cNvSpPr/>
          <p:nvPr/>
        </p:nvSpPr>
        <p:spPr>
          <a:xfrm>
            <a:off x="6781800" y="152400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 err="1"/>
              <a:t>Snomed</a:t>
            </a:r>
            <a:endParaRPr lang="en-AU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153400" y="76200"/>
            <a:ext cx="152400" cy="762000"/>
          </a:xfrm>
          <a:prstGeom prst="straightConnector1">
            <a:avLst/>
          </a:prstGeom>
          <a:ln w="57150">
            <a:solidFill>
              <a:srgbClr val="A2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029200" y="32670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CDA</a:t>
            </a:r>
          </a:p>
        </p:txBody>
      </p:sp>
      <p:sp>
        <p:nvSpPr>
          <p:cNvPr id="21" name="Oval 20"/>
          <p:cNvSpPr/>
          <p:nvPr/>
        </p:nvSpPr>
        <p:spPr>
          <a:xfrm>
            <a:off x="6229350" y="11334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 HL7 V3</a:t>
            </a:r>
          </a:p>
        </p:txBody>
      </p:sp>
      <p:sp>
        <p:nvSpPr>
          <p:cNvPr id="22" name="Oval 21"/>
          <p:cNvSpPr/>
          <p:nvPr/>
        </p:nvSpPr>
        <p:spPr>
          <a:xfrm>
            <a:off x="6019800" y="224472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 err="1"/>
              <a:t>openEHR</a:t>
            </a:r>
            <a:endParaRPr lang="en-AU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23025" y="4467225"/>
            <a:ext cx="971550" cy="8382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08800" y="4630738"/>
            <a:ext cx="774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How?</a:t>
            </a:r>
          </a:p>
        </p:txBody>
      </p:sp>
      <p:sp>
        <p:nvSpPr>
          <p:cNvPr id="19" name="Oval 18"/>
          <p:cNvSpPr/>
          <p:nvPr/>
        </p:nvSpPr>
        <p:spPr>
          <a:xfrm>
            <a:off x="685800" y="56769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420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Three Laws of Interoperability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Interoperability: It’s all about the people</a:t>
            </a:r>
          </a:p>
          <a:p>
            <a:pPr marL="628650" indent="-514350">
              <a:buFont typeface="Cambria" pitchFamily="18" charset="0"/>
              <a:buAutoNum type="arabicPeriod"/>
            </a:pPr>
            <a:endParaRPr lang="en-US" altLang="en-US" sz="3200" smtClean="0">
              <a:ea typeface="MS PGothic" pitchFamily="34" charset="-128"/>
            </a:endParaRPr>
          </a:p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You can hide the complexity, or make it worse, but you can’t make it go away</a:t>
            </a:r>
          </a:p>
          <a:p>
            <a:pPr marL="628650" indent="-514350">
              <a:buFont typeface="Cambria" pitchFamily="18" charset="0"/>
              <a:buAutoNum type="arabicPeriod"/>
            </a:pPr>
            <a:endParaRPr lang="en-US" altLang="en-US" sz="3200" smtClean="0">
              <a:ea typeface="MS PGothic" pitchFamily="34" charset="-128"/>
            </a:endParaRPr>
          </a:p>
          <a:p>
            <a:pPr marL="628650" indent="-514350">
              <a:buFont typeface="Cambria" pitchFamily="18" charset="0"/>
              <a:buAutoNum type="arabicPeriod"/>
            </a:pPr>
            <a:r>
              <a:rPr lang="en-US" altLang="en-US" sz="3200" smtClean="0">
                <a:ea typeface="MS PGothic" pitchFamily="34" charset="-128"/>
              </a:rPr>
              <a:t>Cheap, flexible, and interoperable: when developing healthcare software, you can have two of these</a:t>
            </a:r>
            <a:endParaRPr lang="en-AU" altLang="en-US" sz="3200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Platform for Interoperability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Build capability for all systems</a:t>
            </a:r>
          </a:p>
          <a:p>
            <a:r>
              <a:rPr lang="en-AU" dirty="0" smtClean="0"/>
              <a:t>Only fix </a:t>
            </a:r>
            <a:r>
              <a:rPr lang="en-AU" dirty="0" err="1" smtClean="0"/>
              <a:t>behavior</a:t>
            </a:r>
            <a:r>
              <a:rPr lang="en-AU" dirty="0" smtClean="0"/>
              <a:t> </a:t>
            </a:r>
          </a:p>
          <a:p>
            <a:pPr lvl="1"/>
            <a:r>
              <a:rPr lang="en-AU" dirty="0" smtClean="0"/>
              <a:t>When everyone agrees to it </a:t>
            </a:r>
          </a:p>
          <a:p>
            <a:pPr lvl="1"/>
            <a:r>
              <a:rPr lang="en-AU" dirty="0" smtClean="0"/>
              <a:t>When it creates capability or simplicity</a:t>
            </a:r>
          </a:p>
          <a:p>
            <a:r>
              <a:rPr lang="en-AU" dirty="0" smtClean="0"/>
              <a:t>Push constraints on </a:t>
            </a:r>
            <a:r>
              <a:rPr lang="en-AU" dirty="0" err="1" smtClean="0"/>
              <a:t>behavior</a:t>
            </a:r>
            <a:r>
              <a:rPr lang="en-AU" dirty="0" smtClean="0"/>
              <a:t> to “Implementation Guides”</a:t>
            </a:r>
          </a:p>
          <a:p>
            <a:r>
              <a:rPr lang="en-AU" dirty="0" smtClean="0"/>
              <a:t>FHIR is loose, but capable</a:t>
            </a:r>
          </a:p>
          <a:p>
            <a:pPr lvl="1"/>
            <a:r>
              <a:rPr lang="en-AU" dirty="0" smtClean="0"/>
              <a:t>Implementation space will be fractal </a:t>
            </a:r>
            <a:r>
              <a:rPr lang="en-AU" dirty="0" smtClean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32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Grahame Grieve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Health Intersections Pty Ltd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Laboratory Scientist / Medical Research</a:t>
            </a:r>
          </a:p>
          <a:p>
            <a:pPr lvl="1"/>
            <a:r>
              <a:rPr lang="en-US" dirty="0" smtClean="0"/>
              <a:t>Diagnostic Systems Vendor</a:t>
            </a:r>
          </a:p>
          <a:p>
            <a:pPr lvl="1"/>
            <a:r>
              <a:rPr lang="en-US" dirty="0" smtClean="0"/>
              <a:t>Health Integration / Standards</a:t>
            </a:r>
          </a:p>
          <a:p>
            <a:pPr lvl="1"/>
            <a:r>
              <a:rPr lang="en-US" dirty="0" smtClean="0"/>
              <a:t>FHIR Project Lead</a:t>
            </a:r>
          </a:p>
          <a:p>
            <a:pPr lvl="1"/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http://healthintersections.com.au</a:t>
            </a:r>
            <a:r>
              <a:rPr lang="en-US" dirty="0" smtClean="0"/>
              <a:t> 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 </a:t>
            </a:r>
            <a:r>
              <a:rPr lang="en-US" sz="2400" dirty="0" smtClean="0"/>
              <a:t>(that’s </a:t>
            </a:r>
            <a:r>
              <a:rPr lang="en-US" sz="2400" baseline="0" dirty="0" smtClean="0"/>
              <a:t>not just</a:t>
            </a:r>
            <a:r>
              <a:rPr lang="en-US" sz="2400" dirty="0" smtClean="0"/>
              <a:t> programmers)</a:t>
            </a:r>
            <a:endParaRPr lang="en-US" sz="2400" baseline="0" dirty="0" smtClean="0"/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C#, Java, Pascal, Swift – 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scenarios </a:t>
            </a:r>
            <a:r>
              <a:rPr lang="en-US" dirty="0" smtClean="0"/>
              <a:t>implementers </a:t>
            </a:r>
            <a:r>
              <a:rPr lang="en-US" dirty="0"/>
              <a:t>ask for</a:t>
            </a:r>
          </a:p>
          <a:p>
            <a:r>
              <a:rPr lang="en-US" dirty="0"/>
              <a:t>Inclusion of content in core specification is based on core content rule</a:t>
            </a:r>
          </a:p>
          <a:p>
            <a:pPr lvl="1"/>
            <a:r>
              <a:rPr lang="en-US" dirty="0"/>
              <a:t>“We only include data elements if we are confident that most normal implementations using that resource will make use of the element”</a:t>
            </a:r>
          </a:p>
          <a:p>
            <a:pPr lvl="1"/>
            <a:r>
              <a:rPr lang="en-US" dirty="0"/>
              <a:t>Other content </a:t>
            </a:r>
            <a:r>
              <a:rPr lang="en-US" dirty="0" smtClean="0"/>
              <a:t>in extensions (more </a:t>
            </a:r>
            <a:r>
              <a:rPr lang="en-US" dirty="0"/>
              <a:t>on this later)</a:t>
            </a:r>
          </a:p>
          <a:p>
            <a:pPr lvl="1"/>
            <a:r>
              <a:rPr lang="en-US" dirty="0"/>
              <a:t>Easy to say, governance challenge to achieve</a:t>
            </a:r>
          </a:p>
          <a:p>
            <a:r>
              <a:rPr lang="en-US" dirty="0"/>
              <a:t>Resources are simple and easy to understand and use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342982">
            <a:off x="195075" y="2958290"/>
            <a:ext cx="864096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noFill/>
                  <a:prstDash val="solid"/>
                </a:ln>
                <a:solidFill>
                  <a:schemeClr val="accent1">
                    <a:alpha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http://...</a:t>
            </a:r>
            <a:endParaRPr lang="en-US" sz="16600" b="1" cap="none" spc="0" dirty="0">
              <a:ln w="12700">
                <a:noFill/>
                <a:prstDash val="solid"/>
              </a:ln>
              <a:solidFill>
                <a:schemeClr val="accent1">
                  <a:alpha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Instances shared using XML &amp; JSON</a:t>
            </a:r>
          </a:p>
          <a:p>
            <a:r>
              <a:rPr lang="en-US" baseline="0" dirty="0" smtClean="0"/>
              <a:t>Use</a:t>
            </a:r>
            <a:r>
              <a:rPr lang="en-US" dirty="0" smtClean="0"/>
              <a:t> W3C / IETF standards where </a:t>
            </a:r>
            <a:r>
              <a:rPr lang="en-US" dirty="0" err="1" smtClean="0"/>
              <a:t>possibe</a:t>
            </a:r>
            <a:endParaRPr lang="en-US" baseline="0" dirty="0" smtClean="0"/>
          </a:p>
          <a:p>
            <a:pPr lvl="0"/>
            <a:r>
              <a:rPr lang="en-US" dirty="0" smtClean="0"/>
              <a:t>Web calls work the same way they do for Facebook</a:t>
            </a:r>
            <a:r>
              <a:rPr lang="en-US" baseline="0" dirty="0" smtClean="0"/>
              <a:t> &amp; Twitter</a:t>
            </a:r>
          </a:p>
          <a:p>
            <a:pPr lvl="0"/>
            <a:r>
              <a:rPr lang="en-US" dirty="0" smtClean="0"/>
              <a:t>Rely on HTTPS, OAuth, etc. for security functions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Clinical Documents has both narrative and data</a:t>
            </a:r>
          </a:p>
          <a:p>
            <a:r>
              <a:rPr lang="en-US" dirty="0" smtClean="0"/>
              <a:t>The data / narrative dynamic exists throughout the process 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</a:t>
            </a:r>
            <a:r>
              <a:rPr lang="en-US" dirty="0" smtClean="0"/>
              <a:t>can (should)</a:t>
            </a:r>
            <a:r>
              <a:rPr lang="en-US" b="0" baseline="0" dirty="0" smtClean="0"/>
              <a:t>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8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r>
              <a:rPr lang="en-US" dirty="0" smtClean="0"/>
              <a:t> + other versions</a:t>
            </a:r>
          </a:p>
          <a:p>
            <a:r>
              <a:rPr lang="en-US" dirty="0" smtClean="0"/>
              <a:t>Licensed under CC0: True public domain</a:t>
            </a:r>
            <a:endParaRPr lang="en-US" dirty="0"/>
          </a:p>
          <a:p>
            <a:r>
              <a:rPr lang="en-US" dirty="0" smtClean="0"/>
              <a:t>Any use is allowed</a:t>
            </a:r>
          </a:p>
          <a:p>
            <a:r>
              <a:rPr lang="en-US" dirty="0" smtClean="0"/>
              <a:t>HL7 enforces the trademark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FHIR &amp; Cost of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These factors will drive down the cost of integration and interoperability </a:t>
            </a:r>
          </a:p>
          <a:p>
            <a:pPr lvl="1"/>
            <a:r>
              <a:rPr lang="en-AU" sz="2600" dirty="0" smtClean="0"/>
              <a:t>Easier to Develop</a:t>
            </a:r>
          </a:p>
          <a:p>
            <a:pPr lvl="1"/>
            <a:r>
              <a:rPr lang="en-AU" sz="2600" dirty="0" smtClean="0"/>
              <a:t>Easier to Troubleshoot</a:t>
            </a:r>
          </a:p>
          <a:p>
            <a:pPr lvl="1"/>
            <a:r>
              <a:rPr lang="en-AU" sz="2600" dirty="0" smtClean="0"/>
              <a:t>Easier to Leverage in production</a:t>
            </a:r>
          </a:p>
          <a:p>
            <a:pPr lvl="1"/>
            <a:r>
              <a:rPr lang="en-AU" sz="2600" dirty="0" smtClean="0"/>
              <a:t>More people to do the work (less expensive consultants)</a:t>
            </a:r>
          </a:p>
          <a:p>
            <a:r>
              <a:rPr lang="en-AU" sz="2800" dirty="0" smtClean="0"/>
              <a:t>Competing approaches will have to match the cost, or disappear – effect is already being felt</a:t>
            </a:r>
          </a:p>
        </p:txBody>
      </p:sp>
    </p:spTree>
    <p:extLst>
      <p:ext uri="{BB962C8B-B14F-4D97-AF65-F5344CB8AC3E}">
        <p14:creationId xmlns:p14="http://schemas.microsoft.com/office/powerpoint/2010/main" val="11495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impact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7772400" cy="4478149"/>
          </a:xfrm>
        </p:spPr>
        <p:txBody>
          <a:bodyPr/>
          <a:lstStyle/>
          <a:p>
            <a:r>
              <a:rPr lang="en-AU" dirty="0" smtClean="0"/>
              <a:t>Impact of FHIR on the market:</a:t>
            </a:r>
          </a:p>
          <a:p>
            <a:pPr lvl="1"/>
            <a:r>
              <a:rPr lang="en-AU" dirty="0" smtClean="0"/>
              <a:t>Drive interoperability prices down</a:t>
            </a:r>
          </a:p>
          <a:p>
            <a:pPr lvl="1"/>
            <a:r>
              <a:rPr lang="en-AU" dirty="0" smtClean="0"/>
              <a:t>Higher Expectations</a:t>
            </a:r>
          </a:p>
          <a:p>
            <a:pPr lvl="1"/>
            <a:r>
              <a:rPr lang="en-AU" dirty="0" smtClean="0"/>
              <a:t>Increased spend on integration (N x 2!)</a:t>
            </a:r>
          </a:p>
          <a:p>
            <a:r>
              <a:rPr lang="en-AU" dirty="0" smtClean="0"/>
              <a:t>Overall Market focus</a:t>
            </a:r>
          </a:p>
          <a:p>
            <a:pPr lvl="1"/>
            <a:r>
              <a:rPr lang="en-AU" dirty="0" smtClean="0"/>
              <a:t>PHR on the web</a:t>
            </a:r>
          </a:p>
          <a:p>
            <a:pPr lvl="1"/>
            <a:r>
              <a:rPr lang="en-AU" dirty="0" smtClean="0"/>
              <a:t>Healthcare repositories (MHD+)</a:t>
            </a:r>
          </a:p>
          <a:p>
            <a:pPr lvl="1"/>
            <a:r>
              <a:rPr lang="en-AU" dirty="0" smtClean="0"/>
              <a:t>Device Data management</a:t>
            </a:r>
          </a:p>
          <a:p>
            <a:pPr lvl="1"/>
            <a:r>
              <a:rPr lang="en-AU" dirty="0"/>
              <a:t>Retooling existing connections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94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OVERVIEW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RESTful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075240" cy="4653582"/>
          </a:xfrm>
        </p:spPr>
        <p:txBody>
          <a:bodyPr/>
          <a:lstStyle/>
          <a:p>
            <a:r>
              <a:rPr lang="en-AU" dirty="0" smtClean="0"/>
              <a:t>Base FHIR spec is designed around </a:t>
            </a:r>
            <a:r>
              <a:rPr lang="en-AU" dirty="0" err="1" smtClean="0"/>
              <a:t>RESTful</a:t>
            </a:r>
            <a:r>
              <a:rPr lang="en-AU" dirty="0" smtClean="0"/>
              <a:t> principles</a:t>
            </a:r>
          </a:p>
          <a:p>
            <a:r>
              <a:rPr lang="en-AU" dirty="0" smtClean="0"/>
              <a:t>Resources / Representation (JSON / XML)</a:t>
            </a:r>
          </a:p>
          <a:p>
            <a:r>
              <a:rPr lang="en-AU" dirty="0" smtClean="0"/>
              <a:t>Read/Search/Create/Update/Delete + Batch / Transaction</a:t>
            </a:r>
          </a:p>
          <a:p>
            <a:r>
              <a:rPr lang="en-AU" dirty="0" smtClean="0"/>
              <a:t>Operations</a:t>
            </a:r>
          </a:p>
          <a:p>
            <a:r>
              <a:rPr lang="en-AU" dirty="0" err="1" smtClean="0"/>
              <a:t>OAuth</a:t>
            </a:r>
            <a:r>
              <a:rPr lang="en-AU" dirty="0" smtClean="0"/>
              <a:t> </a:t>
            </a:r>
            <a:r>
              <a:rPr lang="en-AU" dirty="0" err="1" smtClean="0"/>
              <a:t>etc</a:t>
            </a:r>
            <a:r>
              <a:rPr lang="en-AU" dirty="0" smtClean="0"/>
              <a:t> for security</a:t>
            </a:r>
          </a:p>
          <a:p>
            <a:r>
              <a:rPr lang="en-AU" dirty="0" smtClean="0"/>
              <a:t>Requires trusted clients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implementations can’t use REST</a:t>
            </a:r>
          </a:p>
          <a:p>
            <a:pPr lvl="1"/>
            <a:r>
              <a:rPr lang="en-US" dirty="0" smtClean="0"/>
              <a:t>National programs, pre-existing architectural investment</a:t>
            </a:r>
          </a:p>
          <a:p>
            <a:r>
              <a:rPr lang="en-US" dirty="0" smtClean="0"/>
              <a:t>Package resources into a bundle and send as coarse grained transactions</a:t>
            </a:r>
          </a:p>
          <a:p>
            <a:r>
              <a:rPr lang="en-US" dirty="0" smtClean="0"/>
              <a:t>Event-driven</a:t>
            </a:r>
          </a:p>
          <a:p>
            <a:pPr lvl="1"/>
            <a:r>
              <a:rPr lang="en-US" dirty="0" smtClean="0"/>
              <a:t>E.g. Send lab order, get back result</a:t>
            </a:r>
          </a:p>
          <a:p>
            <a:r>
              <a:rPr lang="en-US" dirty="0" smtClean="0"/>
              <a:t>Can be asynchronous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82020844"/>
              </p:ext>
            </p:extLst>
          </p:nvPr>
        </p:nvGraphicFramePr>
        <p:xfrm>
          <a:off x="7092280" y="4293096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5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CCDA (Meaningful Use)</a:t>
            </a:r>
          </a:p>
          <a:p>
            <a:r>
              <a:rPr lang="en-US" dirty="0" smtClean="0"/>
              <a:t>Collection</a:t>
            </a:r>
            <a:r>
              <a:rPr lang="en-US" baseline="0" dirty="0" smtClean="0"/>
              <a:t> of resources bound together</a:t>
            </a:r>
          </a:p>
          <a:p>
            <a:pPr lvl="1"/>
            <a:r>
              <a:rPr lang="en-US" baseline="0" dirty="0" smtClean="0"/>
              <a:t>Root is a “Composition” resource</a:t>
            </a:r>
          </a:p>
          <a:p>
            <a:pPr lvl="1"/>
            <a:r>
              <a:rPr lang="en-US" baseline="0" dirty="0" smtClean="0"/>
              <a:t>Just like CDA header</a:t>
            </a:r>
          </a:p>
          <a:p>
            <a:r>
              <a:rPr lang="en-US" dirty="0" smtClean="0"/>
              <a:t>A bundle</a:t>
            </a:r>
            <a:endParaRPr lang="en-US" baseline="0" dirty="0" smtClean="0"/>
          </a:p>
          <a:p>
            <a:r>
              <a:rPr lang="en-US" baseline="0" dirty="0" smtClean="0"/>
              <a:t>Composition gives context</a:t>
            </a:r>
          </a:p>
          <a:p>
            <a:r>
              <a:rPr lang="en-US" baseline="0" dirty="0" smtClean="0"/>
              <a:t>Can be signed, authenticated, etc.</a:t>
            </a:r>
          </a:p>
          <a:p>
            <a:r>
              <a:rPr lang="en-US" dirty="0" smtClean="0"/>
              <a:t>CDA v3 based on FHIR (probably)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88113474"/>
              </p:ext>
            </p:extLst>
          </p:nvPr>
        </p:nvGraphicFramePr>
        <p:xfrm>
          <a:off x="7092280" y="2924944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46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</a:t>
            </a:r>
          </a:p>
          <a:p>
            <a:pPr lvl="1"/>
            <a:r>
              <a:rPr lang="en-US" dirty="0" smtClean="0"/>
              <a:t>Use HTTP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44550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1529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Resource URLs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92620140"/>
              </p:ext>
            </p:extLst>
          </p:nvPr>
        </p:nvGraphicFramePr>
        <p:xfrm>
          <a:off x="323527" y="1700809"/>
          <a:ext cx="8352930" cy="43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1"/>
                <a:gridCol w="1728192"/>
                <a:gridCol w="2592288"/>
                <a:gridCol w="1872209"/>
              </a:tblGrid>
              <a:tr h="643307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  <a:endParaRPr kumimoji="0" lang="en-AU" sz="16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  <a:endParaRPr kumimoji="0" lang="en-AU" sz="16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450034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OPTIONS, POST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706858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</a:t>
                      </a:r>
                    </a:p>
                  </a:txBody>
                  <a:tcPr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[base]/[type]/[id]/$[name]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  <a:b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</a:b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/23/$everything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/>
                </a:tc>
              </a:tr>
              <a:tr h="11173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http://fhir.com/Patient/23/_histroy/2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Patient, Practitioner, Organization, Location,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Condition,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7456" y="5833183"/>
            <a:ext cx="334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 Resource 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201" t="10625" r="31800" b="8526"/>
          <a:stretch/>
        </p:blipFill>
        <p:spPr>
          <a:xfrm>
            <a:off x="348824" y="188640"/>
            <a:ext cx="6583588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1" t="9052" r="57700" b="31100"/>
          <a:stretch/>
        </p:blipFill>
        <p:spPr>
          <a:xfrm>
            <a:off x="392928" y="305861"/>
            <a:ext cx="5840522" cy="59983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8713" y="1295555"/>
            <a:ext cx="5416056" cy="117383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7" name="Text Box 3"/>
          <p:cNvSpPr txBox="1"/>
          <p:nvPr/>
        </p:nvSpPr>
        <p:spPr>
          <a:xfrm>
            <a:off x="6434444" y="1478439"/>
            <a:ext cx="239733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600" dirty="0" smtClean="0">
                <a:effectLst/>
                <a:ea typeface="Calibri"/>
                <a:cs typeface="Times New Roman"/>
              </a:rPr>
              <a:t>Summary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68144" y="177281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/>
          <p:cNvSpPr txBox="1"/>
          <p:nvPr/>
        </p:nvSpPr>
        <p:spPr>
          <a:xfrm>
            <a:off x="6419171" y="3717032"/>
            <a:ext cx="2401146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600" dirty="0">
                <a:effectLst/>
                <a:ea typeface="Calibri"/>
                <a:cs typeface="Times New Roman"/>
              </a:rPr>
            </a:br>
            <a:r>
              <a:rPr lang="en-AU" sz="16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MRN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Name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Gender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Date of Birth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Provider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44769" y="4653136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8713" y="3212976"/>
            <a:ext cx="5439431" cy="28803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19541" y="2517149"/>
            <a:ext cx="5416056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4" name="Text Box 10"/>
          <p:cNvSpPr txBox="1"/>
          <p:nvPr/>
        </p:nvSpPr>
        <p:spPr>
          <a:xfrm>
            <a:off x="6419171" y="2511255"/>
            <a:ext cx="2401146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6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47309" y="2832785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428713" y="497697"/>
            <a:ext cx="5416056" cy="75010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Text Box 3"/>
          <p:cNvSpPr txBox="1"/>
          <p:nvPr/>
        </p:nvSpPr>
        <p:spPr>
          <a:xfrm>
            <a:off x="6434444" y="680580"/>
            <a:ext cx="2397336" cy="4601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effectLst/>
                <a:ea typeface="Calibri"/>
                <a:cs typeface="Times New Roman"/>
              </a:rPr>
              <a:t>Identity &amp; Metadata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68145" y="974957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9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7" r="32855" b="4808"/>
          <a:stretch/>
        </p:blipFill>
        <p:spPr>
          <a:xfrm>
            <a:off x="603250" y="1700807"/>
            <a:ext cx="5120878" cy="471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Health Interoperable Resources</a:t>
            </a:r>
          </a:p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. . .</a:t>
            </a:r>
          </a:p>
          <a:p>
            <a:r>
              <a:rPr lang="en-US" dirty="0" smtClean="0"/>
              <a:t>Committee X is really on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4824" r="46785" b="44992"/>
          <a:stretch/>
        </p:blipFill>
        <p:spPr>
          <a:xfrm>
            <a:off x="755576" y="1844823"/>
            <a:ext cx="6624736" cy="43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6" r="41427" b="22489"/>
          <a:stretch/>
        </p:blipFill>
        <p:spPr>
          <a:xfrm>
            <a:off x="251520" y="332656"/>
            <a:ext cx="7310812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5" t="19646" r="41427" b="6416"/>
          <a:stretch/>
        </p:blipFill>
        <p:spPr>
          <a:xfrm>
            <a:off x="251520" y="297960"/>
            <a:ext cx="6624736" cy="70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of 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250657" y="3176791"/>
            <a:ext cx="1577975" cy="1901825"/>
            <a:chOff x="4250657" y="3176791"/>
            <a:chExt cx="1577975" cy="1901825"/>
          </a:xfrm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55976" y="3589094"/>
              <a:ext cx="10081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Lab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Report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2774" y="3284984"/>
            <a:ext cx="1577975" cy="1901825"/>
            <a:chOff x="812774" y="3284984"/>
            <a:chExt cx="1577975" cy="1901825"/>
          </a:xfrm>
        </p:grpSpPr>
        <p:pic>
          <p:nvPicPr>
            <p:cNvPr id="1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59632" y="3738761"/>
              <a:ext cx="100811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Related</a:t>
              </a:r>
            </a:p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67744" y="3284984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86389" y="5013176"/>
            <a:ext cx="1901825" cy="1577975"/>
            <a:chOff x="3986389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69568" y="5517232"/>
              <a:ext cx="141054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Practitioner</a:t>
              </a:r>
            </a:p>
            <a:p>
              <a:endParaRPr lang="en-US" sz="1400" dirty="0" smtClean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5115" y="1724725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255582" y="2268741"/>
              <a:ext cx="118051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Location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7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Resources are independent – don’t need to other resources to correctly interpret a resource</a:t>
            </a:r>
          </a:p>
          <a:p>
            <a:r>
              <a:rPr lang="en-AU" sz="2600" dirty="0" smtClean="0"/>
              <a:t>But resources reference each other extensively to form a web of information</a:t>
            </a:r>
          </a:p>
          <a:p>
            <a:r>
              <a:rPr lang="en-AU" sz="2600" dirty="0" smtClean="0"/>
              <a:t>Need to resolve references to fully understand the data </a:t>
            </a:r>
          </a:p>
          <a:p>
            <a:r>
              <a:rPr lang="en-AU" sz="2600" dirty="0" smtClean="0"/>
              <a:t>Reference is relative to server base URL</a:t>
            </a:r>
            <a:endParaRPr lang="en-AU" sz="2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940107"/>
            <a:ext cx="7620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value="Patient/23"/&gt;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…</a:t>
            </a:r>
            <a:endParaRPr lang="en-AU" sz="18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Rules for 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References can be relative or absolute</a:t>
            </a:r>
          </a:p>
          <a:p>
            <a:r>
              <a:rPr lang="en-AU" sz="2600" dirty="0" smtClean="0"/>
              <a:t>References don’t have to be to the same server</a:t>
            </a:r>
          </a:p>
          <a:p>
            <a:r>
              <a:rPr lang="en-AU" sz="2600" dirty="0" smtClean="0"/>
              <a:t>Server does not have to enforce integrity</a:t>
            </a:r>
          </a:p>
          <a:p>
            <a:r>
              <a:rPr lang="en-AU" sz="2600" dirty="0" smtClean="0"/>
              <a:t>Clients need to cater for broken links</a:t>
            </a:r>
          </a:p>
          <a:p>
            <a:r>
              <a:rPr lang="en-AU" sz="2600" dirty="0" smtClean="0"/>
              <a:t>Targets can be ‘contained’ in the resource:</a:t>
            </a:r>
          </a:p>
          <a:p>
            <a:endParaRPr lang="en-AU" sz="2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149080"/>
            <a:ext cx="762169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&lt;Patient id="pat"&gt;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&lt;/Patient&gt;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value="#pat"/&gt;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</p:txBody>
      </p:sp>
    </p:spTree>
    <p:extLst>
      <p:ext uri="{BB962C8B-B14F-4D97-AF65-F5344CB8AC3E}">
        <p14:creationId xmlns:p14="http://schemas.microsoft.com/office/powerpoint/2010/main" val="24533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8075240" cy="5558445"/>
          </a:xfrm>
        </p:spPr>
        <p:txBody>
          <a:bodyPr/>
          <a:lstStyle/>
          <a:p>
            <a:r>
              <a:rPr lang="en-AU" sz="2400" dirty="0" smtClean="0"/>
              <a:t>All resources carry an html representation of their content</a:t>
            </a:r>
          </a:p>
          <a:p>
            <a:r>
              <a:rPr lang="en-AU" sz="2400" dirty="0" smtClean="0"/>
              <a:t>It’s a clinical safety issue</a:t>
            </a:r>
          </a:p>
          <a:p>
            <a:pPr lvl="1"/>
            <a:r>
              <a:rPr lang="en-AU" sz="2000" dirty="0" smtClean="0"/>
              <a:t>The receiver has a fall back option if the system is not sure it fully understands the content</a:t>
            </a:r>
          </a:p>
          <a:p>
            <a:r>
              <a:rPr lang="en-AU" sz="2400" dirty="0" smtClean="0"/>
              <a:t>It is not mandatory, but SHOULD be present</a:t>
            </a:r>
          </a:p>
          <a:p>
            <a:r>
              <a:rPr lang="en-AU" sz="2400" dirty="0" smtClean="0"/>
              <a:t>In a closed eco-system, with extremely tight control and strong conformance testing, it may not be necessary</a:t>
            </a:r>
          </a:p>
          <a:p>
            <a:pPr lvl="1"/>
            <a:r>
              <a:rPr lang="en-AU" sz="2000" dirty="0" smtClean="0"/>
              <a:t>But things often change over time</a:t>
            </a:r>
          </a:p>
          <a:p>
            <a:pPr lvl="1"/>
            <a:r>
              <a:rPr lang="en-AU" sz="2000" dirty="0" smtClean="0"/>
              <a:t>So using narrative is highly recommended</a:t>
            </a:r>
          </a:p>
          <a:p>
            <a:pPr lvl="1"/>
            <a:r>
              <a:rPr lang="en-AU" sz="2000" dirty="0" smtClean="0"/>
              <a:t>Saves a lot of money downstream from the author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275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 XHTML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772816"/>
            <a:ext cx="7772400" cy="4515082"/>
          </a:xfrm>
        </p:spPr>
        <p:txBody>
          <a:bodyPr/>
          <a:lstStyle/>
          <a:p>
            <a:r>
              <a:rPr lang="en-AU" dirty="0" smtClean="0"/>
              <a:t>Narrative is XHTML. Formatting allowed:</a:t>
            </a:r>
          </a:p>
          <a:p>
            <a:pPr lvl="1"/>
            <a:r>
              <a:rPr lang="en-AU" dirty="0" smtClean="0"/>
              <a:t>Tables, lists, </a:t>
            </a:r>
            <a:r>
              <a:rPr lang="en-AU" dirty="0" err="1" smtClean="0"/>
              <a:t>divs</a:t>
            </a:r>
            <a:r>
              <a:rPr lang="en-AU" dirty="0" smtClean="0"/>
              <a:t>, spans</a:t>
            </a:r>
          </a:p>
          <a:p>
            <a:pPr lvl="1"/>
            <a:r>
              <a:rPr lang="en-AU" dirty="0" smtClean="0"/>
              <a:t>Bold, Italics, styles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 smtClean="0"/>
              <a:t>E.g. all static content</a:t>
            </a:r>
          </a:p>
          <a:p>
            <a:r>
              <a:rPr lang="en-AU" dirty="0" smtClean="0"/>
              <a:t>Features not allowed:</a:t>
            </a:r>
          </a:p>
          <a:p>
            <a:pPr lvl="1"/>
            <a:r>
              <a:rPr lang="en-AU" dirty="0" smtClean="0"/>
              <a:t>Objects, scripts, forms – any active content</a:t>
            </a:r>
          </a:p>
          <a:p>
            <a:pPr lvl="1"/>
            <a:r>
              <a:rPr lang="en-AU" dirty="0" smtClean="0"/>
              <a:t>Links, </a:t>
            </a:r>
            <a:r>
              <a:rPr lang="en-AU" dirty="0" err="1" smtClean="0"/>
              <a:t>Stylesheets</a:t>
            </a:r>
            <a:r>
              <a:rPr lang="en-AU" dirty="0" smtClean="0"/>
              <a:t>, </a:t>
            </a:r>
            <a:r>
              <a:rPr lang="en-AU" dirty="0" err="1" smtClean="0"/>
              <a:t>iframes</a:t>
            </a:r>
            <a:r>
              <a:rPr lang="en-AU" dirty="0" smtClean="0"/>
              <a:t> – web context</a:t>
            </a:r>
          </a:p>
          <a:p>
            <a:pPr lvl="1"/>
            <a:r>
              <a:rPr lang="en-AU" dirty="0" smtClean="0"/>
              <a:t>Local storage, </a:t>
            </a:r>
            <a:r>
              <a:rPr lang="en-AU" dirty="0" err="1" smtClean="0"/>
              <a:t>Microdata</a:t>
            </a:r>
            <a:r>
              <a:rPr lang="en-AU" dirty="0" smtClean="0"/>
              <a:t> (no active content)</a:t>
            </a:r>
          </a:p>
          <a:p>
            <a:r>
              <a:rPr lang="en-AU" dirty="0" smtClean="0"/>
              <a:t>Concerns are security and clinical safety </a:t>
            </a:r>
          </a:p>
        </p:txBody>
      </p:sp>
    </p:spTree>
    <p:extLst>
      <p:ext uri="{BB962C8B-B14F-4D97-AF65-F5344CB8AC3E}">
        <p14:creationId xmlns:p14="http://schemas.microsoft.com/office/powerpoint/2010/main" val="10541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a problem</a:t>
            </a:r>
          </a:p>
          <a:p>
            <a:r>
              <a:rPr lang="en-US" dirty="0" smtClean="0"/>
              <a:t>Engineering – not handled by CASE</a:t>
            </a:r>
          </a:p>
          <a:p>
            <a:r>
              <a:rPr lang="en-US" dirty="0" smtClean="0"/>
              <a:t>Poorly described and carelessly done</a:t>
            </a:r>
          </a:p>
          <a:p>
            <a:r>
              <a:rPr lang="en-US" dirty="0" smtClean="0"/>
              <a:t>W3C rules: must interoperate without extensions</a:t>
            </a:r>
          </a:p>
          <a:p>
            <a:pPr lvl="2"/>
            <a:r>
              <a:rPr lang="en-US" dirty="0" smtClean="0"/>
              <a:t>This is not possible in healthcare</a:t>
            </a:r>
            <a:endParaRPr lang="en-US" dirty="0"/>
          </a:p>
          <a:p>
            <a:r>
              <a:rPr lang="en-US" dirty="0" smtClean="0"/>
              <a:t>Choice – design for absolutely everything or allow extensions</a:t>
            </a:r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212976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72816"/>
            <a:ext cx="7992888" cy="5909310"/>
          </a:xfrm>
        </p:spPr>
        <p:txBody>
          <a:bodyPr/>
          <a:lstStyle/>
          <a:p>
            <a:r>
              <a:rPr lang="en-AU" dirty="0" smtClean="0"/>
              <a:t>FHIR has a standard </a:t>
            </a:r>
            <a:r>
              <a:rPr lang="en-AU" dirty="0"/>
              <a:t>extension framework</a:t>
            </a:r>
            <a:endParaRPr lang="en-AU" dirty="0" smtClean="0"/>
          </a:p>
          <a:p>
            <a:r>
              <a:rPr lang="en-AU" dirty="0" smtClean="0"/>
              <a:t>Every FHIR element can be extended</a:t>
            </a:r>
          </a:p>
          <a:p>
            <a:r>
              <a:rPr lang="en-AU" dirty="0" smtClean="0"/>
              <a:t>Every extension has:</a:t>
            </a:r>
          </a:p>
          <a:p>
            <a:pPr lvl="1"/>
            <a:r>
              <a:rPr lang="en-AU" dirty="0" smtClean="0"/>
              <a:t>Reference to a computable definition</a:t>
            </a:r>
          </a:p>
          <a:p>
            <a:pPr lvl="1"/>
            <a:r>
              <a:rPr lang="en-AU" dirty="0" smtClean="0"/>
              <a:t>Value – from a set of known types</a:t>
            </a:r>
          </a:p>
          <a:p>
            <a:r>
              <a:rPr lang="en-AU" dirty="0" smtClean="0"/>
              <a:t>Every system can read, write, store and exchange all legal extensions</a:t>
            </a:r>
          </a:p>
          <a:p>
            <a:r>
              <a:rPr lang="en-AU" dirty="0" smtClean="0"/>
              <a:t>All extensions are valid by schema etc.</a:t>
            </a:r>
          </a:p>
          <a:p>
            <a:endParaRPr lang="en-AU" dirty="0" smtClean="0"/>
          </a:p>
          <a:p>
            <a:pPr lvl="1"/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7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pPr lvl="1"/>
            <a:r>
              <a:rPr lang="en-US" dirty="0" smtClean="0"/>
              <a:t>HL7 v2 is over 25 years old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 &amp; cloud-based applications</a:t>
            </a:r>
          </a:p>
          <a:p>
            <a:pPr lvl="1"/>
            <a:r>
              <a:rPr lang="en-US" dirty="0" smtClean="0"/>
              <a:t>Faster – integration in days 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28800"/>
            <a:ext cx="8382000" cy="4480520"/>
          </a:xfrm>
        </p:spPr>
        <p:txBody>
          <a:bodyPr/>
          <a:lstStyle/>
          <a:p>
            <a:r>
              <a:rPr lang="en-US" sz="2800" dirty="0" smtClean="0"/>
              <a:t>Extensions are built into the wire format &amp; handled by CASE tools</a:t>
            </a:r>
          </a:p>
          <a:p>
            <a:endParaRPr lang="en-US" sz="2800" dirty="0"/>
          </a:p>
          <a:p>
            <a:r>
              <a:rPr lang="en-US" sz="2800" dirty="0" smtClean="0"/>
              <a:t>All conformant systems can “handle” any possible extension - Just a bucket of “other stuff”</a:t>
            </a:r>
          </a:p>
          <a:p>
            <a:pPr lvl="0"/>
            <a:endParaRPr lang="en-US" sz="2800" dirty="0" smtClean="0"/>
          </a:p>
          <a:p>
            <a:pPr lvl="0"/>
            <a:r>
              <a:rPr lang="en-US" sz="2800" dirty="0" smtClean="0"/>
              <a:t>Extensions rendered in human readable portion</a:t>
            </a:r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Governing 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00808"/>
            <a:ext cx="7772400" cy="4764381"/>
          </a:xfrm>
        </p:spPr>
        <p:txBody>
          <a:bodyPr/>
          <a:lstStyle/>
          <a:p>
            <a:r>
              <a:rPr lang="en-AU" dirty="0" smtClean="0"/>
              <a:t>Extensions are not a silver bullet</a:t>
            </a:r>
          </a:p>
          <a:p>
            <a:r>
              <a:rPr lang="en-AU" dirty="0" smtClean="0"/>
              <a:t>FHIR has a sliding scale governance for extensions</a:t>
            </a:r>
          </a:p>
          <a:p>
            <a:pPr lvl="1"/>
            <a:r>
              <a:rPr lang="en-AU" dirty="0" smtClean="0"/>
              <a:t>Local Projects</a:t>
            </a:r>
          </a:p>
          <a:p>
            <a:pPr lvl="1"/>
            <a:r>
              <a:rPr lang="en-AU" dirty="0" smtClean="0"/>
              <a:t>Domain standards (e.g.  Best Practice Cardiology)</a:t>
            </a:r>
          </a:p>
          <a:p>
            <a:pPr lvl="1"/>
            <a:r>
              <a:rPr lang="en-AU" dirty="0" smtClean="0"/>
              <a:t>National Standards (e.g. Standard Finnish Extensions)</a:t>
            </a:r>
          </a:p>
          <a:p>
            <a:pPr lvl="1"/>
            <a:r>
              <a:rPr lang="en-AU" dirty="0" smtClean="0"/>
              <a:t>HL7 published extensions (corner cases with international scope)</a:t>
            </a:r>
          </a:p>
          <a:p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7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What’s the goal here?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219256" cy="4358116"/>
          </a:xfrm>
        </p:spPr>
        <p:txBody>
          <a:bodyPr/>
          <a:lstStyle/>
          <a:p>
            <a:r>
              <a:rPr lang="en-AU" sz="2800" dirty="0" smtClean="0"/>
              <a:t>In most areas of healthcare standards, there is wide variability</a:t>
            </a:r>
          </a:p>
          <a:p>
            <a:pPr lvl="1"/>
            <a:r>
              <a:rPr lang="en-AU" sz="2400" dirty="0" smtClean="0"/>
              <a:t>Between systems, countries, institutions, clinicians</a:t>
            </a:r>
          </a:p>
          <a:p>
            <a:r>
              <a:rPr lang="en-AU" sz="2800" dirty="0" smtClean="0"/>
              <a:t>Choices:</a:t>
            </a:r>
          </a:p>
          <a:p>
            <a:pPr lvl="1"/>
            <a:r>
              <a:rPr lang="en-AU" sz="2400" dirty="0" smtClean="0"/>
              <a:t>Specification only supports core – no one can use it</a:t>
            </a:r>
          </a:p>
          <a:p>
            <a:pPr lvl="1"/>
            <a:r>
              <a:rPr lang="en-AU" sz="2400" dirty="0" smtClean="0"/>
              <a:t>Specification adds everything – no one understands it</a:t>
            </a:r>
          </a:p>
          <a:p>
            <a:pPr lvl="1"/>
            <a:r>
              <a:rPr lang="en-AU" sz="2400" dirty="0" smtClean="0"/>
              <a:t>Specification picks winners – only they can use it</a:t>
            </a:r>
          </a:p>
          <a:p>
            <a:pPr lvl="1"/>
            <a:r>
              <a:rPr lang="en-AU" sz="2400" dirty="0" smtClean="0"/>
              <a:t>Allow extensions that people can use</a:t>
            </a:r>
          </a:p>
          <a:p>
            <a:r>
              <a:rPr lang="en-AU" sz="2800" dirty="0" smtClean="0"/>
              <a:t>Extensions tame the specification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6507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Extension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844824"/>
            <a:ext cx="8071048" cy="2362200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Eye Colour to patient resource:</a:t>
            </a:r>
          </a:p>
          <a:p>
            <a:r>
              <a:rPr lang="en-AU" dirty="0" smtClean="0"/>
              <a:t>Need to pick a URL</a:t>
            </a:r>
          </a:p>
          <a:p>
            <a:r>
              <a:rPr lang="en-AU" dirty="0" smtClean="0"/>
              <a:t>Need to choose a type</a:t>
            </a:r>
          </a:p>
          <a:p>
            <a:r>
              <a:rPr lang="en-AU" dirty="0" smtClean="0"/>
              <a:t>Have to declare and publish the extension (at the URL)</a:t>
            </a:r>
          </a:p>
          <a:p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4797152"/>
            <a:ext cx="8153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&lt;Patient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&lt;extension </a:t>
            </a:r>
            <a:r>
              <a:rPr lang="en-AU" sz="1800" b="0" dirty="0" err="1" smtClean="0">
                <a:latin typeface="Courier New" panose="02070309020205020404" pitchFamily="49" charset="0"/>
              </a:rPr>
              <a:t>url</a:t>
            </a:r>
            <a:r>
              <a:rPr lang="en-AU" sz="1800" b="0" dirty="0" smtClean="0">
                <a:latin typeface="Courier New" panose="02070309020205020404" pitchFamily="49" charset="0"/>
              </a:rPr>
              <a:t>="http://acme.org/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/</a:t>
            </a:r>
            <a:r>
              <a:rPr lang="en-AU" sz="1800" b="0" dirty="0" err="1" smtClean="0">
                <a:latin typeface="Courier New" panose="02070309020205020404" pitchFamily="49" charset="0"/>
              </a:rPr>
              <a:t>patient#eyecolor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</a:t>
            </a:r>
            <a:r>
              <a:rPr lang="en-AU" sz="1800" b="0" dirty="0" err="1" smtClean="0">
                <a:latin typeface="Courier New" panose="02070309020205020404" pitchFamily="49" charset="0"/>
              </a:rPr>
              <a:t>valueCode</a:t>
            </a:r>
            <a:r>
              <a:rPr lang="en-AU" sz="1800" b="0" dirty="0" smtClean="0">
                <a:latin typeface="Courier New" panose="02070309020205020404" pitchFamily="49" charset="0"/>
              </a:rPr>
              <a:t> value="brown"/&gt;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&lt;/extension&gt;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…</a:t>
            </a:r>
            <a:endParaRPr lang="en-AU" sz="18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Publishing an Extension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7886136"/>
              </p:ext>
            </p:extLst>
          </p:nvPr>
        </p:nvGraphicFramePr>
        <p:xfrm>
          <a:off x="539552" y="1700808"/>
          <a:ext cx="77724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Field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Value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Context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The patient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Eye Colour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Definition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Eye Colour as chosen by clerical staff based on visual inspection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Requirements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Refer to policy 23B section A.1.2.3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Cardinality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0..1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Type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String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Binding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Codes: blue, brown, green, mixed, violet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Modifier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false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Constraints</a:t>
                      </a:r>
                      <a:endParaRPr kumimoji="0" lang="en-AU" sz="20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Mappings</a:t>
                      </a:r>
                      <a:endParaRPr kumimoji="0" lang="en-AU" sz="20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</a:t>
                      </a: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0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566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Introspection Resources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Conformance – a state of system capabilities</a:t>
            </a:r>
          </a:p>
          <a:p>
            <a:r>
              <a:rPr lang="en-AU" dirty="0" smtClean="0"/>
              <a:t>Profile – a set of rules about a resource is used</a:t>
            </a:r>
          </a:p>
          <a:p>
            <a:r>
              <a:rPr lang="en-AU" dirty="0" smtClean="0"/>
              <a:t>Value set – describes a set of codes that can be used for something</a:t>
            </a:r>
          </a:p>
        </p:txBody>
      </p:sp>
    </p:spTree>
    <p:extLst>
      <p:ext uri="{BB962C8B-B14F-4D97-AF65-F5344CB8AC3E}">
        <p14:creationId xmlns:p14="http://schemas.microsoft.com/office/powerpoint/2010/main" val="321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a FHIR system behaves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resource</a:t>
            </a:r>
          </a:p>
        </p:txBody>
      </p:sp>
    </p:spTree>
    <p:extLst>
      <p:ext uri="{BB962C8B-B14F-4D97-AF65-F5344CB8AC3E}">
        <p14:creationId xmlns:p14="http://schemas.microsoft.com/office/powerpoint/2010/main" val="24322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constraints and extensions on one or more resources</a:t>
            </a:r>
          </a:p>
          <a:p>
            <a:r>
              <a:rPr lang="en-US" dirty="0" smtClean="0"/>
              <a:t>Can also define new extensions, search terms, etc.</a:t>
            </a:r>
          </a:p>
          <a:p>
            <a:r>
              <a:rPr lang="en-US" dirty="0" smtClean="0"/>
              <a:t>Looks an awful lot like the definition of the resources themselves</a:t>
            </a:r>
          </a:p>
          <a:p>
            <a:pPr lvl="1"/>
            <a:r>
              <a:rPr lang="en-US" dirty="0" smtClean="0"/>
              <a:t>You can download profile XML for all resources</a:t>
            </a:r>
          </a:p>
        </p:txBody>
      </p:sp>
    </p:spTree>
    <p:extLst>
      <p:ext uri="{BB962C8B-B14F-4D97-AF65-F5344CB8AC3E}">
        <p14:creationId xmlns:p14="http://schemas.microsoft.com/office/powerpoint/2010/main" val="3023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Value sets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list of codes</a:t>
            </a:r>
          </a:p>
          <a:p>
            <a:pPr lvl="1"/>
            <a:r>
              <a:rPr lang="en-AU" dirty="0" smtClean="0"/>
              <a:t>Define your own, include codes from other code system (e.g. LOINC)</a:t>
            </a:r>
          </a:p>
          <a:p>
            <a:r>
              <a:rPr lang="en-AU" dirty="0" smtClean="0"/>
              <a:t>Used to define conformance rules, UI functionality, system capabilities</a:t>
            </a:r>
          </a:p>
          <a:p>
            <a:r>
              <a:rPr lang="en-AU" dirty="0" smtClean="0"/>
              <a:t>Functional service built around this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14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So what did HL7 have to offer in this space?</a:t>
            </a:r>
          </a:p>
          <a:p>
            <a:r>
              <a:rPr lang="en-US" dirty="0" smtClean="0"/>
              <a:t>A: Not much</a:t>
            </a:r>
          </a:p>
          <a:p>
            <a:pPr lvl="1"/>
            <a:r>
              <a:rPr lang="en-US" dirty="0" smtClean="0"/>
              <a:t>V2 Old, and limited by it’s own rules</a:t>
            </a:r>
          </a:p>
          <a:p>
            <a:pPr lvl="1"/>
            <a:r>
              <a:rPr lang="en-US" dirty="0" smtClean="0"/>
              <a:t>V3 too much internal complexity</a:t>
            </a:r>
          </a:p>
          <a:p>
            <a:pPr lvl="1"/>
            <a:r>
              <a:rPr lang="en-US" dirty="0"/>
              <a:t>Different contexts of interoperability </a:t>
            </a:r>
            <a:r>
              <a:rPr lang="en-US" dirty="0">
                <a:sym typeface="Wingdings" panose="05000000000000000000" pitchFamily="2" charset="2"/>
              </a:rPr>
              <a:t> different representations that aren’t compatible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Nothing suitable for light-weight integration, 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or </a:t>
            </a:r>
            <a:r>
              <a:rPr lang="en-US" dirty="0">
                <a:sym typeface="Wingdings" panose="05000000000000000000" pitchFamily="2" charset="2"/>
              </a:rPr>
              <a:t>for Health 2.0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Profiles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 can just go ahead and use a resource</a:t>
            </a:r>
          </a:p>
          <a:p>
            <a:pPr lvl="1"/>
            <a:r>
              <a:rPr lang="en-AU" dirty="0" smtClean="0"/>
              <a:t>No need for a profile</a:t>
            </a:r>
          </a:p>
          <a:p>
            <a:r>
              <a:rPr lang="en-AU" dirty="0" smtClean="0"/>
              <a:t>But you can write a profile</a:t>
            </a:r>
          </a:p>
          <a:p>
            <a:pPr lvl="1"/>
            <a:r>
              <a:rPr lang="en-AU" dirty="0" smtClean="0"/>
              <a:t>Document your usage in detail for partners</a:t>
            </a:r>
          </a:p>
          <a:p>
            <a:r>
              <a:rPr lang="en-AU" dirty="0" smtClean="0"/>
              <a:t>You can mark a resource with a profile</a:t>
            </a:r>
          </a:p>
          <a:p>
            <a:pPr lvl="1"/>
            <a:r>
              <a:rPr lang="en-AU" dirty="0" smtClean="0"/>
              <a:t>It’s just a claim – can test conformance with that</a:t>
            </a:r>
          </a:p>
          <a:p>
            <a:pPr lvl="1"/>
            <a:r>
              <a:rPr lang="en-AU" dirty="0" err="1" smtClean="0"/>
              <a:t>Denormalization</a:t>
            </a:r>
            <a:r>
              <a:rPr lang="en-AU" dirty="0" smtClean="0"/>
              <a:t> for 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09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Guide</a:t>
            </a:r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How the FHIR capabilities are used to solve a particular problem</a:t>
            </a:r>
          </a:p>
          <a:p>
            <a:r>
              <a:rPr lang="en-AU" dirty="0" smtClean="0"/>
              <a:t>Eliminate optionality</a:t>
            </a:r>
          </a:p>
          <a:p>
            <a:r>
              <a:rPr lang="en-AU" dirty="0" smtClean="0"/>
              <a:t>Make requirements of systems</a:t>
            </a:r>
          </a:p>
          <a:p>
            <a:r>
              <a:rPr lang="en-AU" dirty="0" smtClean="0"/>
              <a:t>Compare Implementations</a:t>
            </a:r>
          </a:p>
          <a:p>
            <a:r>
              <a:rPr lang="en-AU" dirty="0" smtClean="0"/>
              <a:t>Systems can interoperate for a particular use case</a:t>
            </a:r>
          </a:p>
          <a:p>
            <a:pPr lvl="1"/>
            <a:r>
              <a:rPr lang="en-AU" dirty="0" smtClean="0"/>
              <a:t>Can function without it, but much more degenerate</a:t>
            </a:r>
          </a:p>
          <a:p>
            <a:pPr marL="457200" lvl="1" indent="0">
              <a:buNone/>
            </a:pP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72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7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Initial</a:t>
              </a:r>
              <a:endParaRPr lang="en-US" sz="3200" dirty="0" smtClean="0">
                <a:solidFill>
                  <a:schemeClr val="accent1"/>
                </a:solidFill>
              </a:endParaRPr>
            </a:p>
            <a:p>
              <a:r>
                <a:rPr lang="en-CA" sz="3200" smtClean="0">
                  <a:solidFill>
                    <a:schemeClr val="accent1"/>
                  </a:solidFill>
                </a:rPr>
                <a:t>Focus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Architecture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400" dirty="0" smtClean="0"/>
              <a:t>Standalone FHIR Server</a:t>
            </a:r>
          </a:p>
          <a:p>
            <a:r>
              <a:rPr lang="en-AU" sz="2400" dirty="0" smtClean="0"/>
              <a:t>A FHIR Server in front of an existing application (e.g. SQL) e.g. </a:t>
            </a:r>
            <a:r>
              <a:rPr lang="en-AU" sz="2400" dirty="0" err="1" smtClean="0"/>
              <a:t>OpenMRS</a:t>
            </a:r>
            <a:endParaRPr lang="en-AU" sz="2400" dirty="0" smtClean="0"/>
          </a:p>
          <a:p>
            <a:pPr lvl="1"/>
            <a:r>
              <a:rPr lang="en-AU" sz="2000" dirty="0" smtClean="0"/>
              <a:t>FHIR as front end to an XDS server (“MHD”)</a:t>
            </a:r>
          </a:p>
          <a:p>
            <a:r>
              <a:rPr lang="en-AU" sz="2400" dirty="0" smtClean="0"/>
              <a:t>An interface engine that ‘speaks’ FHIR</a:t>
            </a:r>
          </a:p>
          <a:p>
            <a:r>
              <a:rPr lang="en-AU" sz="2400" dirty="0" smtClean="0"/>
              <a:t>A tablet/mobile phone application</a:t>
            </a:r>
          </a:p>
          <a:p>
            <a:pPr lvl="1"/>
            <a:r>
              <a:rPr lang="en-AU" sz="1900" dirty="0" smtClean="0"/>
              <a:t>Communication from application to data providers</a:t>
            </a:r>
          </a:p>
          <a:p>
            <a:pPr lvl="1"/>
            <a:r>
              <a:rPr lang="en-AU" sz="1900" dirty="0" smtClean="0"/>
              <a:t>Exchange between apps on the device</a:t>
            </a:r>
          </a:p>
          <a:p>
            <a:r>
              <a:rPr lang="en-AU" sz="2400" dirty="0" smtClean="0"/>
              <a:t>Web portal uses FHIR to access other systems</a:t>
            </a:r>
          </a:p>
          <a:p>
            <a:r>
              <a:rPr lang="en-AU" sz="2400" dirty="0" smtClean="0"/>
              <a:t>Smart-On-FHIR – an EHR plug-in framework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053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Reference Implementations – object models, parsers, </a:t>
            </a:r>
            <a:r>
              <a:rPr lang="en-AU" dirty="0" err="1" smtClean="0"/>
              <a:t>serializers</a:t>
            </a:r>
            <a:r>
              <a:rPr lang="en-AU" dirty="0" smtClean="0"/>
              <a:t>, clients, validators, utilities</a:t>
            </a:r>
          </a:p>
          <a:p>
            <a:r>
              <a:rPr lang="en-AU" dirty="0" smtClean="0"/>
              <a:t>Schema, </a:t>
            </a:r>
            <a:r>
              <a:rPr lang="en-AU" dirty="0" err="1" smtClean="0"/>
              <a:t>Schematron</a:t>
            </a:r>
            <a:r>
              <a:rPr lang="en-AU" dirty="0" smtClean="0"/>
              <a:t>, Validation Pack</a:t>
            </a:r>
          </a:p>
          <a:p>
            <a:r>
              <a:rPr lang="en-AU" dirty="0" smtClean="0"/>
              <a:t>1000’s of examples </a:t>
            </a:r>
          </a:p>
          <a:p>
            <a:r>
              <a:rPr lang="en-AU" dirty="0" smtClean="0"/>
              <a:t>Live Servers to test against </a:t>
            </a:r>
          </a:p>
          <a:p>
            <a:pPr lvl="1"/>
            <a:r>
              <a:rPr lang="en-AU" dirty="0" smtClean="0">
                <a:hlinkClick r:id="rId2"/>
              </a:rPr>
              <a:t>http://wiki.hl7.org/index.php?title=Publicly_Available_FHIR_Servers_for_testing</a:t>
            </a:r>
            <a:endParaRPr lang="en-AU" dirty="0" smtClean="0"/>
          </a:p>
          <a:p>
            <a:r>
              <a:rPr lang="en-AU" dirty="0" err="1" smtClean="0"/>
              <a:t>Connectathons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Open invitation to any interested party to come and write software that exchanges FHIR resources</a:t>
            </a:r>
          </a:p>
          <a:p>
            <a:r>
              <a:rPr lang="en-AU" sz="2800" dirty="0" smtClean="0"/>
              <a:t>Always hold one before HL7 meetings (last week) + Others by invitation</a:t>
            </a:r>
          </a:p>
          <a:p>
            <a:r>
              <a:rPr lang="en-AU" sz="2800" dirty="0" smtClean="0"/>
              <a:t>Mix of skills</a:t>
            </a:r>
          </a:p>
          <a:p>
            <a:pPr lvl="1"/>
            <a:r>
              <a:rPr lang="en-AU" sz="2400" dirty="0" smtClean="0"/>
              <a:t>Newbies (“where is the spec?”)</a:t>
            </a:r>
          </a:p>
          <a:p>
            <a:pPr lvl="1"/>
            <a:r>
              <a:rPr lang="en-AU" sz="2400" dirty="0" smtClean="0"/>
              <a:t>Old hands who’ve been to every connectathon</a:t>
            </a:r>
          </a:p>
          <a:p>
            <a:pPr lvl="1"/>
            <a:r>
              <a:rPr lang="en-AU" sz="2400" dirty="0" smtClean="0"/>
              <a:t>Experiment with new features</a:t>
            </a:r>
          </a:p>
          <a:p>
            <a:r>
              <a:rPr lang="en-AU" sz="2800" dirty="0" smtClean="0"/>
              <a:t>We have a virtual connectathon all the time…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2029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696744" cy="1152128"/>
          </a:xfrm>
        </p:spPr>
        <p:txBody>
          <a:bodyPr/>
          <a:lstStyle/>
          <a:p>
            <a:r>
              <a:rPr lang="en-AU" dirty="0" smtClean="0"/>
              <a:t>Community Development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Storming</a:t>
            </a:r>
          </a:p>
          <a:p>
            <a:pPr lvl="1"/>
            <a:r>
              <a:rPr lang="en-AU" sz="2000" dirty="0" smtClean="0"/>
              <a:t>Pre-draft, governance, community engagement</a:t>
            </a:r>
          </a:p>
          <a:p>
            <a:pPr lvl="1"/>
            <a:r>
              <a:rPr lang="en-AU" sz="2000" dirty="0" smtClean="0"/>
              <a:t>DSTU 1 &amp; 2 development</a:t>
            </a:r>
          </a:p>
          <a:p>
            <a:pPr lvl="1"/>
            <a:r>
              <a:rPr lang="en-AU" sz="2000" dirty="0" smtClean="0"/>
              <a:t>Make breaking changes without counting cost</a:t>
            </a:r>
          </a:p>
          <a:p>
            <a:r>
              <a:rPr lang="en-AU" sz="2400" dirty="0" smtClean="0"/>
              <a:t>Norming</a:t>
            </a:r>
          </a:p>
          <a:p>
            <a:pPr lvl="1"/>
            <a:r>
              <a:rPr lang="en-AU" sz="2000" dirty="0" smtClean="0"/>
              <a:t>DSTU 2 -&gt; Normative Core content</a:t>
            </a:r>
          </a:p>
          <a:p>
            <a:pPr lvl="1"/>
            <a:r>
              <a:rPr lang="en-AU" sz="2000" dirty="0" smtClean="0"/>
              <a:t>Count cost of breaking change</a:t>
            </a:r>
          </a:p>
          <a:p>
            <a:r>
              <a:rPr lang="en-AU" sz="2400" dirty="0" smtClean="0"/>
              <a:t>Conforming</a:t>
            </a:r>
          </a:p>
          <a:p>
            <a:pPr lvl="1"/>
            <a:r>
              <a:rPr lang="en-AU" sz="2000" dirty="0" smtClean="0"/>
              <a:t>Increase amount of normative content</a:t>
            </a:r>
          </a:p>
          <a:p>
            <a:pPr lvl="1"/>
            <a:r>
              <a:rPr lang="en-AU" sz="2000" dirty="0" smtClean="0"/>
              <a:t>No breaking change at all in normative content</a:t>
            </a:r>
          </a:p>
          <a:p>
            <a:r>
              <a:rPr lang="en-AU" sz="2400" dirty="0" smtClean="0"/>
              <a:t>New content goes through same process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09956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Discussion / Questions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45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Development Progress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200" dirty="0" smtClean="0"/>
              <a:t>July 2011 – Conception</a:t>
            </a:r>
          </a:p>
          <a:p>
            <a:r>
              <a:rPr lang="en-AU" sz="3200" dirty="0" smtClean="0"/>
              <a:t>Aug/Sept 2012 – First Draft Ballot</a:t>
            </a:r>
          </a:p>
          <a:p>
            <a:r>
              <a:rPr lang="en-AU" sz="3200" dirty="0" smtClean="0"/>
              <a:t>Sept 2012 – First </a:t>
            </a:r>
            <a:r>
              <a:rPr lang="en-AU" sz="3200" dirty="0" err="1" smtClean="0"/>
              <a:t>Connectathon</a:t>
            </a:r>
            <a:endParaRPr lang="en-AU" sz="3200" dirty="0" smtClean="0"/>
          </a:p>
          <a:p>
            <a:r>
              <a:rPr lang="en-AU" sz="3200" dirty="0" smtClean="0"/>
              <a:t>Aug/Sept 2013 (now) – First DSTU ballot</a:t>
            </a:r>
            <a:br>
              <a:rPr lang="en-AU" sz="3200" dirty="0" smtClean="0"/>
            </a:br>
            <a:r>
              <a:rPr lang="en-AU" sz="3200" i="1" dirty="0" smtClean="0"/>
              <a:t>DSTU = Draft Standard For Trial Use</a:t>
            </a:r>
          </a:p>
          <a:p>
            <a:r>
              <a:rPr lang="en-AU" sz="3200" dirty="0" smtClean="0"/>
              <a:t>January 2014 – DSTU finalised</a:t>
            </a:r>
          </a:p>
          <a:p>
            <a:r>
              <a:rPr lang="en-AU" sz="3200" dirty="0" smtClean="0"/>
              <a:t>~July 2015 – 2</a:t>
            </a:r>
            <a:r>
              <a:rPr lang="en-AU" sz="3200" baseline="30000" dirty="0" smtClean="0"/>
              <a:t>nd</a:t>
            </a:r>
            <a:r>
              <a:rPr lang="en-AU" sz="3200" dirty="0" smtClean="0"/>
              <a:t> DSTU</a:t>
            </a:r>
          </a:p>
          <a:p>
            <a:r>
              <a:rPr lang="en-AU" sz="3200" dirty="0" smtClean="0"/>
              <a:t>2017? – Normative Version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2296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17327</TotalTime>
  <Words>2839</Words>
  <Application>Microsoft Office PowerPoint</Application>
  <PresentationFormat>On-screen Show (4:3)</PresentationFormat>
  <Paragraphs>566</Paragraphs>
  <Slides>69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Refined</vt:lpstr>
      <vt:lpstr>FHIR</vt:lpstr>
      <vt:lpstr>Who am I?</vt:lpstr>
      <vt:lpstr>What is FHIR?</vt:lpstr>
      <vt:lpstr>Answer: An instigator of bad puns</vt:lpstr>
      <vt:lpstr>Genesis of FHIR</vt:lpstr>
      <vt:lpstr>Genesis of FHIR</vt:lpstr>
      <vt:lpstr>Genesis of FHIR</vt:lpstr>
      <vt:lpstr>FHIR Development Progress</vt:lpstr>
      <vt:lpstr>FHIR Principles</vt:lpstr>
      <vt:lpstr>FHIR Manifesto</vt:lpstr>
      <vt:lpstr>Problems we face</vt:lpstr>
      <vt:lpstr>PowerPoint Presentation</vt:lpstr>
      <vt:lpstr>PowerPoint Presentation</vt:lpstr>
      <vt:lpstr>PowerPoint Presentation</vt:lpstr>
      <vt:lpstr>PowerPoint Presentation</vt:lpstr>
      <vt:lpstr>Sources of Complexity</vt:lpstr>
      <vt:lpstr>Complexity Model</vt:lpstr>
      <vt:lpstr>Three Laws of Interoperability</vt:lpstr>
      <vt:lpstr>Platform for Interoperability</vt:lpstr>
      <vt:lpstr>Implementer Focus</vt:lpstr>
      <vt:lpstr>Support “Common” Scenarios</vt:lpstr>
      <vt:lpstr>Web technologies</vt:lpstr>
      <vt:lpstr>Human Readable</vt:lpstr>
      <vt:lpstr>Freely available</vt:lpstr>
      <vt:lpstr>FHIR &amp; Cost of Integration</vt:lpstr>
      <vt:lpstr>Future impact of FHIR</vt:lpstr>
      <vt:lpstr>FHIR OVERVIEW</vt:lpstr>
      <vt:lpstr>Paradigms</vt:lpstr>
      <vt:lpstr>RESTful</vt:lpstr>
      <vt:lpstr>Messages</vt:lpstr>
      <vt:lpstr>Documents</vt:lpstr>
      <vt:lpstr>Service Oriented Architecture (SOA)</vt:lpstr>
      <vt:lpstr>Paradigms</vt:lpstr>
      <vt:lpstr>Resources</vt:lpstr>
      <vt:lpstr>FHIR Resource URLs</vt:lpstr>
      <vt:lpstr>What’s a Resource?</vt:lpstr>
      <vt:lpstr>DSTU Resource List</vt:lpstr>
      <vt:lpstr>PowerPoint Presentation</vt:lpstr>
      <vt:lpstr>Resource Definitions</vt:lpstr>
      <vt:lpstr>Resource Definitions</vt:lpstr>
      <vt:lpstr>Resource Definitions</vt:lpstr>
      <vt:lpstr>Resource Definitions</vt:lpstr>
      <vt:lpstr>Web of resources</vt:lpstr>
      <vt:lpstr>References</vt:lpstr>
      <vt:lpstr>Rules for references</vt:lpstr>
      <vt:lpstr>Narrative</vt:lpstr>
      <vt:lpstr>Narrative XHTML</vt:lpstr>
      <vt:lpstr>The Case for Extensions</vt:lpstr>
      <vt:lpstr>Extensions</vt:lpstr>
      <vt:lpstr>No pain…</vt:lpstr>
      <vt:lpstr>Governing Extensions</vt:lpstr>
      <vt:lpstr>What’s the goal here?</vt:lpstr>
      <vt:lpstr>Example Extension</vt:lpstr>
      <vt:lpstr>Publishing an Extension</vt:lpstr>
      <vt:lpstr>Profiles &amp; conformance</vt:lpstr>
      <vt:lpstr>Introspection Resources</vt:lpstr>
      <vt:lpstr>Conformance</vt:lpstr>
      <vt:lpstr>Profiles</vt:lpstr>
      <vt:lpstr>Value sets</vt:lpstr>
      <vt:lpstr>Using Profiles</vt:lpstr>
      <vt:lpstr>Implementation Guide</vt:lpstr>
      <vt:lpstr>Implementing FHIR</vt:lpstr>
      <vt:lpstr>Where can FHIR be used?</vt:lpstr>
      <vt:lpstr>Architecture</vt:lpstr>
      <vt:lpstr>Implementation Assistance</vt:lpstr>
      <vt:lpstr>Connectathons</vt:lpstr>
      <vt:lpstr>Community Development</vt:lpstr>
      <vt:lpstr>FHIR Manifesto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Grahame</cp:lastModifiedBy>
  <cp:revision>215</cp:revision>
  <dcterms:created xsi:type="dcterms:W3CDTF">2012-12-03T20:41:34Z</dcterms:created>
  <dcterms:modified xsi:type="dcterms:W3CDTF">2015-02-23T05:14:47Z</dcterms:modified>
</cp:coreProperties>
</file>